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32" r:id="rId2"/>
    <p:sldId id="428" r:id="rId3"/>
    <p:sldId id="430" r:id="rId4"/>
    <p:sldId id="431" r:id="rId5"/>
    <p:sldId id="433" r:id="rId6"/>
    <p:sldId id="434" r:id="rId7"/>
    <p:sldId id="435" r:id="rId8"/>
    <p:sldId id="437" r:id="rId9"/>
    <p:sldId id="439" r:id="rId10"/>
    <p:sldId id="438" r:id="rId11"/>
    <p:sldId id="440" r:id="rId12"/>
    <p:sldId id="429" r:id="rId13"/>
  </p:sldIdLst>
  <p:sldSz cx="12192000" cy="6858000"/>
  <p:notesSz cx="9866313" cy="673576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5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orient="horz" pos="1257" userDrawn="1">
          <p15:clr>
            <a:srgbClr val="A4A3A4"/>
          </p15:clr>
        </p15:guide>
        <p15:guide id="5" pos="716" userDrawn="1">
          <p15:clr>
            <a:srgbClr val="A4A3A4"/>
          </p15:clr>
        </p15:guide>
        <p15:guide id="6" pos="7501" userDrawn="1">
          <p15:clr>
            <a:srgbClr val="A4A3A4"/>
          </p15:clr>
        </p15:guide>
        <p15:guide id="7" pos="3840" userDrawn="1">
          <p15:clr>
            <a:srgbClr val="A4A3A4"/>
          </p15:clr>
        </p15:guide>
        <p15:guide id="8" pos="217" userDrawn="1">
          <p15:clr>
            <a:srgbClr val="A4A3A4"/>
          </p15:clr>
        </p15:guide>
        <p15:guide id="9" pos="453" userDrawn="1">
          <p15:clr>
            <a:srgbClr val="A4A3A4"/>
          </p15:clr>
        </p15:guide>
        <p15:guide id="10" pos="596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000000"/>
    <a:srgbClr val="3333FF"/>
    <a:srgbClr val="094DE5"/>
    <a:srgbClr val="7D22B3"/>
    <a:srgbClr val="8F45C7"/>
    <a:srgbClr val="AA64DE"/>
    <a:srgbClr val="35CA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9" autoAdjust="0"/>
    <p:restoredTop sz="98321" autoAdjust="0"/>
  </p:normalViewPr>
  <p:slideViewPr>
    <p:cSldViewPr snapToGrid="0" snapToObjects="1" showGuides="1">
      <p:cViewPr varScale="1">
        <p:scale>
          <a:sx n="106" d="100"/>
          <a:sy n="106" d="100"/>
        </p:scale>
        <p:origin x="816" y="108"/>
      </p:cViewPr>
      <p:guideLst>
        <p:guide orient="horz" pos="4095"/>
        <p:guide orient="horz" pos="346"/>
        <p:guide orient="horz" pos="2160"/>
        <p:guide orient="horz" pos="1257"/>
        <p:guide pos="716"/>
        <p:guide pos="7501"/>
        <p:guide pos="3840"/>
        <p:guide pos="217"/>
        <p:guide pos="453"/>
        <p:guide pos="59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 showGuides="1">
      <p:cViewPr varScale="1">
        <p:scale>
          <a:sx n="84" d="100"/>
          <a:sy n="84" d="100"/>
        </p:scale>
        <p:origin x="-2442" y="-78"/>
      </p:cViewPr>
      <p:guideLst>
        <p:guide orient="horz" pos="212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uka Yasuda" userId="f09faecc9bb3f9b3" providerId="LiveId" clId="{9C3FD877-5A24-41B4-B5DD-621830D0C34A}"/>
    <pc:docChg chg="modSld modMainMaster">
      <pc:chgData name="Haruka Yasuda" userId="f09faecc9bb3f9b3" providerId="LiveId" clId="{9C3FD877-5A24-41B4-B5DD-621830D0C34A}" dt="2026-01-15T05:36:30.483" v="14" actId="20577"/>
      <pc:docMkLst>
        <pc:docMk/>
      </pc:docMkLst>
      <pc:sldChg chg="modSp mod">
        <pc:chgData name="Haruka Yasuda" userId="f09faecc9bb3f9b3" providerId="LiveId" clId="{9C3FD877-5A24-41B4-B5DD-621830D0C34A}" dt="2026-01-15T05:35:31.210" v="12" actId="20577"/>
        <pc:sldMkLst>
          <pc:docMk/>
          <pc:sldMk cId="2096202328" sldId="431"/>
        </pc:sldMkLst>
        <pc:spChg chg="mod">
          <ac:chgData name="Haruka Yasuda" userId="f09faecc9bb3f9b3" providerId="LiveId" clId="{9C3FD877-5A24-41B4-B5DD-621830D0C34A}" dt="2026-01-15T05:35:31.210" v="12" actId="20577"/>
          <ac:spMkLst>
            <pc:docMk/>
            <pc:sldMk cId="2096202328" sldId="431"/>
            <ac:spMk id="2" creationId="{6F112F76-0E7F-5348-6C3F-4F609B874D6E}"/>
          </ac:spMkLst>
        </pc:spChg>
      </pc:sldChg>
      <pc:sldMasterChg chg="modSp mod">
        <pc:chgData name="Haruka Yasuda" userId="f09faecc9bb3f9b3" providerId="LiveId" clId="{9C3FD877-5A24-41B4-B5DD-621830D0C34A}" dt="2026-01-15T05:36:30.483" v="14" actId="20577"/>
        <pc:sldMasterMkLst>
          <pc:docMk/>
          <pc:sldMasterMk cId="4281231809" sldId="2147483651"/>
        </pc:sldMasterMkLst>
        <pc:spChg chg="mod">
          <ac:chgData name="Haruka Yasuda" userId="f09faecc9bb3f9b3" providerId="LiveId" clId="{9C3FD877-5A24-41B4-B5DD-621830D0C34A}" dt="2026-01-15T05:36:30.483" v="14" actId="20577"/>
          <ac:spMkLst>
            <pc:docMk/>
            <pc:sldMasterMk cId="4281231809" sldId="2147483651"/>
            <ac:spMk id="10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826C0-0ED5-0349-ADB5-6A108AD71034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67C2-A95A-AA43-8422-7379B99B9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5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FA7C-10A9-1349-B318-FC4825547D15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689225" y="504825"/>
            <a:ext cx="4487863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F3E806-29EA-9841-9539-2E723A117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875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B6B1A5-87DD-4B58-80C6-81990E830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188374"/>
            <a:ext cx="9743536" cy="82945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7329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164567"/>
            <a:ext cx="10972800" cy="4961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正方形/長方形 5"/>
          <p:cNvSpPr/>
          <p:nvPr userDrawn="1"/>
        </p:nvSpPr>
        <p:spPr>
          <a:xfrm>
            <a:off x="-377062" y="6500814"/>
            <a:ext cx="10127965" cy="3678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 dirty="0"/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211722" y="6512311"/>
            <a:ext cx="30893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© 2026 UNISEC-Global. All rights reserved.</a:t>
            </a:r>
          </a:p>
        </p:txBody>
      </p:sp>
      <p:sp>
        <p:nvSpPr>
          <p:cNvPr id="38" name="正方形/長方形 37"/>
          <p:cNvSpPr/>
          <p:nvPr userDrawn="1"/>
        </p:nvSpPr>
        <p:spPr>
          <a:xfrm>
            <a:off x="-372831" y="269"/>
            <a:ext cx="9838563" cy="8451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180FA121-CCB1-4CB2-BEA4-3F540969A0D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50285" y="6338593"/>
            <a:ext cx="1929994" cy="44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23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D670A69A-7729-27D0-2AF1-4DF8E9CC9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682" y="1017829"/>
            <a:ext cx="10655332" cy="5290607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This template </a:t>
            </a:r>
            <a:r>
              <a:rPr lang="en-US" altLang="ja-JP" dirty="0"/>
              <a:t>is to help you explore possibilities to organize HEPTA-Sat Training at your university or organization. </a:t>
            </a:r>
          </a:p>
          <a:p>
            <a:r>
              <a:rPr kumimoji="1" lang="en-US" altLang="ja-JP" dirty="0"/>
              <a:t>Please describe your plan to organize the </a:t>
            </a:r>
            <a:r>
              <a:rPr lang="en-US" altLang="ja-JP" dirty="0"/>
              <a:t>HEPTA-Sat Training</a:t>
            </a:r>
            <a:r>
              <a:rPr kumimoji="1" lang="en-US" altLang="ja-JP" dirty="0"/>
              <a:t>. </a:t>
            </a:r>
          </a:p>
          <a:p>
            <a:r>
              <a:rPr lang="en-US" altLang="ja-JP" dirty="0"/>
              <a:t>Use TBD/TBA if you are not sure yet. </a:t>
            </a:r>
            <a:endParaRPr kumimoji="1" lang="en-US" altLang="ja-JP" dirty="0"/>
          </a:p>
          <a:p>
            <a:r>
              <a:rPr lang="en-US" altLang="ja-JP" dirty="0"/>
              <a:t>Delete this page when you submit.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ED9B12C-4079-94B4-2439-0F1B2B05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Instruction to use the template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5308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B2547497-1007-4B1F-3328-6B0BC5F33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303" y="831436"/>
            <a:ext cx="11035393" cy="5651797"/>
          </a:xfrm>
        </p:spPr>
        <p:txBody>
          <a:bodyPr>
            <a:normAutofit lnSpcReduction="10000"/>
          </a:bodyPr>
          <a:lstStyle/>
          <a:p>
            <a:r>
              <a:rPr lang="en-US" altLang="ja-JP" dirty="0"/>
              <a:t>How much expenses do you expect to organize the training? </a:t>
            </a:r>
          </a:p>
          <a:p>
            <a:pPr lvl="1"/>
            <a:r>
              <a:rPr lang="en-US" altLang="ja-JP" dirty="0"/>
              <a:t>Training room fee</a:t>
            </a:r>
          </a:p>
          <a:p>
            <a:pPr lvl="1"/>
            <a:r>
              <a:rPr lang="en-US" altLang="ja-JP" dirty="0"/>
              <a:t>Lunch, tea/coffee</a:t>
            </a:r>
          </a:p>
          <a:p>
            <a:pPr lvl="1"/>
            <a:r>
              <a:rPr lang="en-US" altLang="ja-JP" dirty="0"/>
              <a:t>Training goods (name tag of the participants etc.)</a:t>
            </a:r>
          </a:p>
          <a:p>
            <a:r>
              <a:rPr kumimoji="1" lang="en-US" altLang="ja-JP" dirty="0"/>
              <a:t>How do you </a:t>
            </a:r>
            <a:r>
              <a:rPr lang="en-US" altLang="ja-JP" dirty="0"/>
              <a:t>cover </a:t>
            </a:r>
            <a:r>
              <a:rPr kumimoji="1" lang="en-US" altLang="ja-JP" dirty="0"/>
              <a:t>the HEPTA-Sat Training cost? </a:t>
            </a:r>
          </a:p>
          <a:p>
            <a:pPr lvl="1"/>
            <a:r>
              <a:rPr lang="en-US" altLang="ja-JP" dirty="0"/>
              <a:t>Tuition</a:t>
            </a:r>
          </a:p>
          <a:p>
            <a:pPr lvl="1"/>
            <a:r>
              <a:rPr lang="en-US" altLang="ja-JP" dirty="0"/>
              <a:t>Donation</a:t>
            </a:r>
          </a:p>
          <a:p>
            <a:pPr lvl="1"/>
            <a:r>
              <a:rPr lang="en-US" altLang="ja-JP" dirty="0"/>
              <a:t>Find sponsor</a:t>
            </a:r>
          </a:p>
          <a:p>
            <a:pPr lvl="1"/>
            <a:r>
              <a:rPr lang="en-US" altLang="ja-JP" dirty="0"/>
              <a:t>Other resources</a:t>
            </a:r>
          </a:p>
          <a:p>
            <a:r>
              <a:rPr lang="en-US" altLang="ja-JP" dirty="0"/>
              <a:t>How much is the tuition for the training?</a:t>
            </a:r>
          </a:p>
          <a:p>
            <a:pPr marL="0" indent="0">
              <a:buNone/>
            </a:pPr>
            <a:r>
              <a:rPr lang="en-US" altLang="ja-JP" sz="2800" dirty="0"/>
              <a:t>Please consider tuition based on the prices in your country. </a:t>
            </a:r>
            <a:endParaRPr kumimoji="1" lang="en-US" altLang="ja-JP" sz="2800" dirty="0"/>
          </a:p>
          <a:p>
            <a:pPr lvl="1"/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75359E7-4E8D-3500-A2B5-0DF79AF20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95064"/>
            <a:ext cx="9743536" cy="829455"/>
          </a:xfrm>
        </p:spPr>
        <p:txBody>
          <a:bodyPr/>
          <a:lstStyle/>
          <a:p>
            <a:r>
              <a:rPr kumimoji="1" lang="en-US" altLang="ja-JP" dirty="0"/>
              <a:t>How much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5987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A6DF3-3C97-1350-29F8-E37B2F9C2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FA8C6C12-A87A-82FE-458D-2B5E02EF7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303" y="1251315"/>
            <a:ext cx="11035393" cy="5651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*Please note that:</a:t>
            </a:r>
          </a:p>
          <a:p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 Textbooks will be brought from Japan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1">
                    <a:lumMod val="50000"/>
                  </a:schemeClr>
                </a:solidFill>
              </a:rPr>
              <a:t>    - 100 USD per book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altLang="ja-JP" dirty="0">
                <a:solidFill>
                  <a:schemeClr val="bg1">
                    <a:lumMod val="50000"/>
                  </a:schemeClr>
                </a:solidFill>
                <a:latin typeface="Calibri"/>
                <a:ea typeface="ＭＳ Ｐゴシック" panose="020B0600070205080204" pitchFamily="50" charset="-128"/>
              </a:rPr>
              <a:t>HEPTA-Sat kits will be brought from Japan for the first training at your university/organization.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Normally, the cost of airfare and accommodation fees of UNISEC staff (an instructor and TAs) has to be borne by a host.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1881C458-A0E3-054E-02AF-B60AEF37B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09" y="95064"/>
            <a:ext cx="9743536" cy="829455"/>
          </a:xfrm>
        </p:spPr>
        <p:txBody>
          <a:bodyPr/>
          <a:lstStyle/>
          <a:p>
            <a:r>
              <a:rPr kumimoji="1" lang="en-US" altLang="ja-JP" b="1" dirty="0">
                <a:solidFill>
                  <a:schemeClr val="bg1">
                    <a:lumMod val="50000"/>
                  </a:schemeClr>
                </a:solidFill>
              </a:rPr>
              <a:t>How much</a:t>
            </a:r>
            <a:endParaRPr kumimoji="1" lang="ja-JP" alt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16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08F5E3A5-5538-4F27-9599-060468069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35" y="1375647"/>
            <a:ext cx="11234057" cy="4750517"/>
          </a:xfrm>
        </p:spPr>
        <p:txBody>
          <a:bodyPr/>
          <a:lstStyle/>
          <a:p>
            <a:r>
              <a:rPr kumimoji="1" lang="en-US" altLang="ja-JP" dirty="0"/>
              <a:t>Possibility to collaborate with other conferences/events</a:t>
            </a:r>
          </a:p>
          <a:p>
            <a:r>
              <a:rPr lang="en-US" altLang="ja-JP" dirty="0"/>
              <a:t>Your desire and interest – special topics?  </a:t>
            </a:r>
          </a:p>
          <a:p>
            <a:r>
              <a:rPr lang="en-US" altLang="ja-JP" dirty="0"/>
              <a:t>Obstacles? Difficulties? Worries? – Solutions 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67631E3-B6CC-4E3E-97FC-13E5F59BB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410" y="274638"/>
            <a:ext cx="7886700" cy="817788"/>
          </a:xfrm>
        </p:spPr>
        <p:txBody>
          <a:bodyPr/>
          <a:lstStyle/>
          <a:p>
            <a:r>
              <a:rPr lang="en-GB" altLang="ja-JP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altLang="ja-JP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Others (optional)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439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9807" y="687535"/>
            <a:ext cx="11291207" cy="59317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ja-JP" sz="4400" b="1" dirty="0">
                <a:latin typeface="+mn-ea"/>
              </a:rPr>
              <a:t>Proposal for Hosting</a:t>
            </a:r>
          </a:p>
          <a:p>
            <a:pPr marL="0" indent="0" algn="ctr">
              <a:buNone/>
            </a:pPr>
            <a:r>
              <a:rPr lang="en-US" altLang="ja-JP" sz="4400" b="1" dirty="0">
                <a:latin typeface="+mn-ea"/>
              </a:rPr>
              <a:t>HEPTA-Sat Training</a:t>
            </a:r>
          </a:p>
          <a:p>
            <a:pPr marL="0" indent="0" algn="ctr">
              <a:buNone/>
            </a:pPr>
            <a:endParaRPr lang="en-US" altLang="ja-JP" sz="4800" i="1" dirty="0">
              <a:solidFill>
                <a:srgbClr val="FF0000"/>
              </a:solidFill>
              <a:latin typeface="+mn-ea"/>
            </a:endParaRPr>
          </a:p>
          <a:p>
            <a:pPr marL="0" indent="0" algn="ctr">
              <a:buNone/>
            </a:pPr>
            <a:endParaRPr lang="en-US" altLang="ja-JP" sz="4800" i="1" dirty="0">
              <a:solidFill>
                <a:srgbClr val="FF0000"/>
              </a:solidFill>
              <a:latin typeface="+mn-ea"/>
            </a:endParaRPr>
          </a:p>
          <a:p>
            <a:pPr marL="0" indent="0" algn="ctr">
              <a:buNone/>
            </a:pPr>
            <a:r>
              <a:rPr lang="en-US" altLang="ja-JP" sz="2400" dirty="0">
                <a:latin typeface="+mn-ea"/>
              </a:rPr>
              <a:t>Date</a:t>
            </a:r>
          </a:p>
          <a:p>
            <a:pPr marL="0" indent="0" algn="ctr">
              <a:buNone/>
            </a:pPr>
            <a:r>
              <a:rPr lang="en-US" altLang="ja-JP" sz="3600" dirty="0">
                <a:solidFill>
                  <a:srgbClr val="FF0000"/>
                </a:solidFill>
                <a:latin typeface="+mn-ea"/>
              </a:rPr>
              <a:t>Your name</a:t>
            </a:r>
          </a:p>
          <a:p>
            <a:pPr marL="0" indent="0" algn="ctr">
              <a:buNone/>
            </a:pPr>
            <a:r>
              <a:rPr lang="en-US" altLang="ja-JP" sz="3600" dirty="0">
                <a:solidFill>
                  <a:srgbClr val="FF0000"/>
                </a:solidFill>
                <a:latin typeface="+mn-ea"/>
              </a:rPr>
              <a:t>Your Affiliation</a:t>
            </a:r>
            <a:endParaRPr lang="ja-JP" altLang="en-US" sz="3600" dirty="0">
              <a:solidFill>
                <a:srgbClr val="FF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3353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EC355FD6-C2E0-60BF-0281-0B509AE35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When</a:t>
            </a:r>
          </a:p>
          <a:p>
            <a:r>
              <a:rPr lang="en-US" altLang="ja-JP" dirty="0"/>
              <a:t>Where</a:t>
            </a:r>
          </a:p>
          <a:p>
            <a:r>
              <a:rPr lang="en-US" altLang="ja-JP" dirty="0"/>
              <a:t>Who</a:t>
            </a:r>
          </a:p>
          <a:p>
            <a:r>
              <a:rPr lang="en-US" altLang="ja-JP" dirty="0"/>
              <a:t>Why</a:t>
            </a:r>
          </a:p>
          <a:p>
            <a:r>
              <a:rPr lang="en-US" altLang="ja-JP" dirty="0"/>
              <a:t>How</a:t>
            </a:r>
          </a:p>
          <a:p>
            <a:r>
              <a:rPr lang="en-US" altLang="ja-JP" dirty="0"/>
              <a:t>How many, How much  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10BC8BC-3071-B0B2-B1E3-21477FBF8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 Contents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646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6F112F76-0E7F-5348-6C3F-4F609B874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Which year? </a:t>
            </a:r>
            <a:r>
              <a:rPr lang="en-US" altLang="ja-JP" dirty="0"/>
              <a:t>2026, 2027, 2028 </a:t>
            </a:r>
            <a:r>
              <a:rPr lang="ja-JP" altLang="en-US" dirty="0"/>
              <a:t>・・・</a:t>
            </a:r>
            <a:r>
              <a:rPr lang="en-US" altLang="ja-JP" dirty="0"/>
              <a:t>?</a:t>
            </a:r>
            <a:endParaRPr kumimoji="1" lang="en-US" altLang="ja-JP" dirty="0"/>
          </a:p>
          <a:p>
            <a:r>
              <a:rPr lang="en-US" altLang="ja-JP" dirty="0"/>
              <a:t>Which month? </a:t>
            </a:r>
          </a:p>
          <a:p>
            <a:r>
              <a:rPr lang="en-US" altLang="ja-JP" dirty="0"/>
              <a:t>Milestone </a:t>
            </a:r>
          </a:p>
          <a:p>
            <a:pPr lvl="1"/>
            <a:r>
              <a:rPr lang="en-US" altLang="ja-JP" dirty="0"/>
              <a:t>When will you start preparation? </a:t>
            </a:r>
          </a:p>
          <a:p>
            <a:pPr lvl="1"/>
            <a:r>
              <a:rPr lang="en-US" altLang="ja-JP" dirty="0"/>
              <a:t>Until when will you do what? </a:t>
            </a:r>
          </a:p>
          <a:p>
            <a:pPr marL="457200" lvl="1" indent="0">
              <a:buNone/>
            </a:pPr>
            <a:r>
              <a:rPr lang="en-US" altLang="ja-JP" dirty="0"/>
              <a:t>   (how many months before the training)</a:t>
            </a:r>
          </a:p>
          <a:p>
            <a:pPr lvl="1"/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ACD3000C-5654-3FAE-6AB6-F24D202A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When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6202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8404D3D3-9AE9-85A3-2D6B-1BA44122D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Which city? (map would be helpful)</a:t>
            </a:r>
          </a:p>
          <a:p>
            <a:r>
              <a:rPr lang="en-US" altLang="ja-JP" dirty="0"/>
              <a:t>Which place? (photos would be helpful)</a:t>
            </a:r>
          </a:p>
          <a:p>
            <a:pPr lvl="1"/>
            <a:r>
              <a:rPr lang="en-US" altLang="ja-JP" dirty="0"/>
              <a:t>Training room (with projectors and screen)</a:t>
            </a:r>
          </a:p>
          <a:p>
            <a:pPr lvl="1"/>
            <a:r>
              <a:rPr lang="en-US" altLang="ja-JP" dirty="0"/>
              <a:t>Lunch place</a:t>
            </a:r>
          </a:p>
          <a:p>
            <a:pPr lvl="1"/>
            <a:r>
              <a:rPr lang="en-US" altLang="ja-JP" dirty="0"/>
              <a:t>Accommodation (hotel, dormitory, etc.) </a:t>
            </a:r>
          </a:p>
          <a:p>
            <a:pPr lvl="1"/>
            <a:endParaRPr lang="en-US" altLang="ja-JP" dirty="0"/>
          </a:p>
          <a:p>
            <a:pPr lvl="1"/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87ADE4B-EA78-4CFE-F175-343E254A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Where</a:t>
            </a:r>
            <a:br>
              <a:rPr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488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04D9A408-747D-21D1-BCA1-0BA1C4C4E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Training Target (Students, Teachers, etc. )</a:t>
            </a:r>
          </a:p>
          <a:p>
            <a:r>
              <a:rPr kumimoji="1" lang="en-US" altLang="ja-JP" dirty="0"/>
              <a:t>Local Organizing Committee (who are involved in?)</a:t>
            </a:r>
          </a:p>
          <a:p>
            <a:r>
              <a:rPr lang="en-US" altLang="ja-JP" dirty="0"/>
              <a:t>Local Sponsors</a:t>
            </a:r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8F70966F-CFE3-13E9-B400-E0B30F1D5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Who</a:t>
            </a:r>
            <a:br>
              <a:rPr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161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5986B231-A330-2587-D425-6D7102F4B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Describe </a:t>
            </a:r>
            <a:r>
              <a:rPr lang="en-US" altLang="ja-JP" dirty="0"/>
              <a:t>why it is beneficial to organize the HEPTA-Sat Training</a:t>
            </a:r>
          </a:p>
          <a:p>
            <a:pPr lvl="1"/>
            <a:r>
              <a:rPr lang="en-US" altLang="ja-JP" dirty="0"/>
              <a:t>For your students </a:t>
            </a:r>
          </a:p>
          <a:p>
            <a:pPr lvl="1"/>
            <a:r>
              <a:rPr lang="en-US" altLang="ja-JP" dirty="0"/>
              <a:t>For your university/organization</a:t>
            </a:r>
          </a:p>
          <a:p>
            <a:pPr lvl="1"/>
            <a:r>
              <a:rPr lang="en-US" altLang="ja-JP" dirty="0"/>
              <a:t>For your country/region</a:t>
            </a:r>
          </a:p>
          <a:p>
            <a:pPr lvl="1"/>
            <a:r>
              <a:rPr lang="en-US" altLang="ja-JP" dirty="0"/>
              <a:t>For </a:t>
            </a:r>
            <a:r>
              <a:rPr lang="en-US" altLang="ja-JP" dirty="0" err="1"/>
              <a:t>xxxx</a:t>
            </a:r>
            <a:r>
              <a:rPr lang="en-US" altLang="ja-JP" dirty="0"/>
              <a:t> (optional) </a:t>
            </a:r>
          </a:p>
          <a:p>
            <a:pPr marL="457200" lvl="1" indent="0">
              <a:buNone/>
            </a:pPr>
            <a:endParaRPr lang="en-US" altLang="ja-JP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C0F590D-FAF2-F1F7-905F-EF006D15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Why</a:t>
            </a:r>
            <a:br>
              <a:rPr lang="en-US" altLang="ja-JP" dirty="0"/>
            </a:b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0553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76A50C8E-4E09-DEF0-192B-643EBB2D9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The HEPTA-Sat Training preparation and operation will be initiated by whom (or which organization)? </a:t>
            </a:r>
          </a:p>
          <a:p>
            <a:pPr marL="0" indent="0">
              <a:buNone/>
            </a:pP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457200" lvl="1" indent="0">
              <a:buNone/>
            </a:pPr>
            <a:r>
              <a:rPr kumimoji="1" lang="en-US" altLang="ja-JP" dirty="0"/>
              <a:t> </a:t>
            </a:r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EAE484F-81A7-3A86-C057-6748B7D6D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How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8539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341FF-3D4F-56A9-1785-50D31AD3C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>
            <a:extLst>
              <a:ext uri="{FF2B5EF4-FFF2-40B4-BE49-F238E27FC236}">
                <a16:creationId xmlns:a16="http://schemas.microsoft.com/office/drawing/2014/main" id="{28212C07-DF47-AA18-0817-4DFE14B49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4567"/>
            <a:ext cx="10972800" cy="4192741"/>
          </a:xfrm>
        </p:spPr>
        <p:txBody>
          <a:bodyPr>
            <a:normAutofit/>
          </a:bodyPr>
          <a:lstStyle/>
          <a:p>
            <a:r>
              <a:rPr lang="en-US" altLang="ja-JP" dirty="0"/>
              <a:t>Training duration (2 days, 3 days or more?)</a:t>
            </a:r>
          </a:p>
          <a:p>
            <a:r>
              <a:rPr lang="en-US" altLang="ja-JP" dirty="0"/>
              <a:t>How many participants do you expect?</a:t>
            </a:r>
          </a:p>
          <a:p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457200" lvl="1" indent="0">
              <a:buNone/>
            </a:pPr>
            <a:r>
              <a:rPr kumimoji="1" lang="en-US" altLang="ja-JP" dirty="0"/>
              <a:t> </a:t>
            </a:r>
          </a:p>
          <a:p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CADFE26-9285-C246-1D6F-9FE7704FE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How long, How many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2551133"/>
      </p:ext>
    </p:extLst>
  </p:cSld>
  <p:clrMapOvr>
    <a:masterClrMapping/>
  </p:clrMapOvr>
</p:sld>
</file>

<file path=ppt/theme/theme1.xml><?xml version="1.0" encoding="utf-8"?>
<a:theme xmlns:a="http://schemas.openxmlformats.org/drawingml/2006/main" name="1_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3055</TotalTime>
  <Words>403</Words>
  <Application>Microsoft Office PowerPoint</Application>
  <PresentationFormat>ワイド画面</PresentationFormat>
  <Paragraphs>78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Arial</vt:lpstr>
      <vt:lpstr>Arial</vt:lpstr>
      <vt:lpstr>Calibri</vt:lpstr>
      <vt:lpstr>Times New Roman</vt:lpstr>
      <vt:lpstr>1_ホワイト</vt:lpstr>
      <vt:lpstr>Instruction to use the template</vt:lpstr>
      <vt:lpstr>PowerPoint プレゼンテーション</vt:lpstr>
      <vt:lpstr> Contents </vt:lpstr>
      <vt:lpstr>When</vt:lpstr>
      <vt:lpstr>Where </vt:lpstr>
      <vt:lpstr>Who </vt:lpstr>
      <vt:lpstr>Why </vt:lpstr>
      <vt:lpstr>How</vt:lpstr>
      <vt:lpstr>How long, How many</vt:lpstr>
      <vt:lpstr>How much</vt:lpstr>
      <vt:lpstr>How much</vt:lpstr>
      <vt:lpstr> Others (optional)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Adachi Etsuko</dc:creator>
  <cp:lastModifiedBy>Haruka Yasuda</cp:lastModifiedBy>
  <cp:revision>303</cp:revision>
  <cp:lastPrinted>2019-06-28T07:31:18Z</cp:lastPrinted>
  <dcterms:created xsi:type="dcterms:W3CDTF">2011-09-16T06:49:56Z</dcterms:created>
  <dcterms:modified xsi:type="dcterms:W3CDTF">2026-01-15T05:36:38Z</dcterms:modified>
</cp:coreProperties>
</file>